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oppins Light"/>
      <p:regular r:id="rId17"/>
    </p:embeddedFont>
    <p:embeddedFont>
      <p:font typeface="Poppins Light"/>
      <p:regular r:id="rId18"/>
    </p:embeddedFont>
    <p:embeddedFont>
      <p:font typeface="Poppins Light"/>
      <p:regular r:id="rId19"/>
    </p:embeddedFont>
    <p:embeddedFont>
      <p:font typeface="Poppins Light"/>
      <p:regular r:id="rId20"/>
    </p:embeddedFont>
    <p:embeddedFont>
      <p:font typeface="Roboto Light"/>
      <p:regular r:id="rId21"/>
    </p:embeddedFont>
    <p:embeddedFont>
      <p:font typeface="Roboto Light"/>
      <p:regular r:id="rId22"/>
    </p:embeddedFont>
    <p:embeddedFont>
      <p:font typeface="Roboto Light"/>
      <p:regular r:id="rId23"/>
    </p:embeddedFont>
    <p:embeddedFont>
      <p:font typeface="Roboto Light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svg>
</file>

<file path=ppt/media/image-10-3.png>
</file>

<file path=ppt/media/image-10-4.png>
</file>

<file path=ppt/media/image-10-5.png>
</file>

<file path=ppt/media/image-10-6.png>
</file>

<file path=ppt/media/image-10-7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3-1.png>
</file>

<file path=ppt/media/image-3-2.png>
</file>

<file path=ppt/media/image-3-3.svg>
</file>

<file path=ppt/media/image-4-1.png>
</file>

<file path=ppt/media/image-7-1.png>
</file>

<file path=ppt/media/image-8-1.png>
</file>

<file path=ppt/media/image-8-2.sv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7" Type="http://schemas.openxmlformats.org/officeDocument/2006/relationships/image" Target="../media/image-10-7.png"/><Relationship Id="rId8" Type="http://schemas.openxmlformats.org/officeDocument/2006/relationships/slideLayout" Target="../slideLayouts/slideLayout11.xml"/><Relationship Id="rId9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Uncovering insights from 3,900 purchases to guide strategic business decisions through data-driven analysis of spending patterns, customer segments, and product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99674" y="677108"/>
            <a:ext cx="1309926" cy="308253"/>
          </a:xfrm>
          <a:prstGeom prst="roundRect">
            <a:avLst>
              <a:gd name="adj" fmla="val 19322"/>
            </a:avLst>
          </a:prstGeom>
          <a:solidFill>
            <a:srgbClr val="252528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05997" y="760333"/>
            <a:ext cx="141803" cy="1418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18642" y="730210"/>
            <a:ext cx="884634" cy="202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ACTION PLAN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1199674" y="1040725"/>
            <a:ext cx="8300204" cy="55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Strategic Business Recommendations</a:t>
            </a:r>
            <a:endParaRPr lang="en-US" sz="3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674" y="1802368"/>
            <a:ext cx="1698069" cy="169806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199674" y="3673554"/>
            <a:ext cx="2215753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Boost Subscriptions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1199674" y="4033599"/>
            <a:ext cx="2927866" cy="505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Promote exclusive benefits to convert the 73% non-subscriber base</a:t>
            </a:r>
            <a:endParaRPr lang="en-US" sz="13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0657" y="1802368"/>
            <a:ext cx="1698069" cy="169806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300657" y="3673554"/>
            <a:ext cx="2215753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Loyalty Programs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4300657" y="4033599"/>
            <a:ext cx="2927866" cy="505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Reward repeat buyers to accelerate movement into Loyal segment</a:t>
            </a:r>
            <a:endParaRPr lang="en-US" sz="13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1639" y="1802368"/>
            <a:ext cx="1698069" cy="169806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01639" y="3673554"/>
            <a:ext cx="2215753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Review Discounts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7401639" y="4033599"/>
            <a:ext cx="2927866" cy="505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Balance sales boosts with margin control for sustainable growth</a:t>
            </a:r>
            <a:endParaRPr lang="en-US" sz="13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02622" y="1802368"/>
            <a:ext cx="1698188" cy="169818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502622" y="3673673"/>
            <a:ext cx="2215753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Product Positioning</a:t>
            </a:r>
            <a:endParaRPr lang="en-US" sz="1700" dirty="0"/>
          </a:p>
        </p:txBody>
      </p:sp>
      <p:sp>
        <p:nvSpPr>
          <p:cNvPr id="17" name="Text 10"/>
          <p:cNvSpPr/>
          <p:nvPr/>
        </p:nvSpPr>
        <p:spPr>
          <a:xfrm>
            <a:off x="10502622" y="4033718"/>
            <a:ext cx="2927985" cy="505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Highlight top-rated items like Gloves and Sandals in campaigns</a:t>
            </a:r>
            <a:endParaRPr lang="en-US" sz="13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9674" y="4815959"/>
            <a:ext cx="1698069" cy="1698069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199674" y="6687145"/>
            <a:ext cx="2215753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Targeted Marketing</a:t>
            </a:r>
            <a:endParaRPr lang="en-US" sz="1700" dirty="0"/>
          </a:p>
        </p:txBody>
      </p:sp>
      <p:sp>
        <p:nvSpPr>
          <p:cNvPr id="20" name="Text 12"/>
          <p:cNvSpPr/>
          <p:nvPr/>
        </p:nvSpPr>
        <p:spPr>
          <a:xfrm>
            <a:off x="1199674" y="7047190"/>
            <a:ext cx="2927866" cy="505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Focus on Young Adults and express-shipping users for maximum ROI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17471" y="706160"/>
            <a:ext cx="2002036" cy="372547"/>
          </a:xfrm>
          <a:prstGeom prst="roundRect">
            <a:avLst>
              <a:gd name="adj" fmla="val 18489"/>
            </a:avLst>
          </a:prstGeom>
          <a:solidFill>
            <a:srgbClr val="252528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40462" y="810458"/>
            <a:ext cx="163949" cy="163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86326" y="767596"/>
            <a:ext cx="1510189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DATASET OVERVIEW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17471" y="1152763"/>
            <a:ext cx="9207103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Understanding Our Data Foundation</a:t>
            </a:r>
            <a:endParaRPr lang="en-US" sz="40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71" y="2416731"/>
            <a:ext cx="8402003" cy="4761071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9627156" y="2279571"/>
            <a:ext cx="4293275" cy="1554956"/>
          </a:xfrm>
          <a:prstGeom prst="roundRect">
            <a:avLst>
              <a:gd name="adj" fmla="val 553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9839682" y="2492097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3,900 Transactions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9839682" y="2997637"/>
            <a:ext cx="3868222" cy="624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Complete purchase records across all product categories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9627156" y="4019788"/>
            <a:ext cx="4293275" cy="1554956"/>
          </a:xfrm>
          <a:prstGeom prst="roundRect">
            <a:avLst>
              <a:gd name="adj" fmla="val 553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839682" y="4232315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18 Key Features</a:t>
            </a:r>
            <a:endParaRPr lang="en-US" sz="2000" dirty="0"/>
          </a:p>
        </p:txBody>
      </p:sp>
      <p:sp>
        <p:nvSpPr>
          <p:cNvPr id="12" name="Text 8"/>
          <p:cNvSpPr/>
          <p:nvPr/>
        </p:nvSpPr>
        <p:spPr>
          <a:xfrm>
            <a:off x="9839682" y="4737854"/>
            <a:ext cx="3868222" cy="624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Demographics, purchase details, and shopping behavior metrics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9627156" y="5760006"/>
            <a:ext cx="4293275" cy="1554956"/>
          </a:xfrm>
          <a:prstGeom prst="roundRect">
            <a:avLst>
              <a:gd name="adj" fmla="val 553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839682" y="5972532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High Data Quality</a:t>
            </a:r>
            <a:endParaRPr lang="en-US" sz="2000" dirty="0"/>
          </a:p>
        </p:txBody>
      </p:sp>
      <p:sp>
        <p:nvSpPr>
          <p:cNvPr id="15" name="Text 11"/>
          <p:cNvSpPr/>
          <p:nvPr/>
        </p:nvSpPr>
        <p:spPr>
          <a:xfrm>
            <a:off x="9839682" y="6478072"/>
            <a:ext cx="3868222" cy="624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Only 37 missing values in Review Rating column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112669" y="705088"/>
            <a:ext cx="1742361" cy="327184"/>
          </a:xfrm>
          <a:prstGeom prst="roundRect">
            <a:avLst>
              <a:gd name="adj" fmla="val 18377"/>
            </a:avLst>
          </a:prstGeom>
          <a:noFill/>
          <a:ln w="7620">
            <a:solidFill>
              <a:srgbClr val="F2F2F3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27564" y="797123"/>
            <a:ext cx="143113" cy="1431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442234" y="766286"/>
            <a:ext cx="1297900" cy="204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00" dirty="0">
                <a:solidFill>
                  <a:srgbClr val="F2F2F3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DATA PREPARATION</a:t>
            </a:r>
            <a:endParaRPr lang="en-US" sz="1100" dirty="0"/>
          </a:p>
        </p:txBody>
      </p:sp>
      <p:sp>
        <p:nvSpPr>
          <p:cNvPr id="6" name="Text 2"/>
          <p:cNvSpPr/>
          <p:nvPr/>
        </p:nvSpPr>
        <p:spPr>
          <a:xfrm>
            <a:off x="6112669" y="1088708"/>
            <a:ext cx="7891463" cy="1118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Python Data Cleaning &amp; Engineering</a:t>
            </a:r>
            <a:endParaRPr lang="en-US" sz="3500" dirty="0"/>
          </a:p>
        </p:txBody>
      </p:sp>
      <p:sp>
        <p:nvSpPr>
          <p:cNvPr id="7" name="Text 3"/>
          <p:cNvSpPr/>
          <p:nvPr/>
        </p:nvSpPr>
        <p:spPr>
          <a:xfrm>
            <a:off x="6112669" y="2418636"/>
            <a:ext cx="178832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01</a:t>
            </a:r>
            <a:endParaRPr lang="en-US" sz="1400" dirty="0"/>
          </a:p>
        </p:txBody>
      </p:sp>
      <p:sp>
        <p:nvSpPr>
          <p:cNvPr id="8" name="Shape 4"/>
          <p:cNvSpPr/>
          <p:nvPr/>
        </p:nvSpPr>
        <p:spPr>
          <a:xfrm>
            <a:off x="6112669" y="2699742"/>
            <a:ext cx="7891463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9" name="Text 5"/>
          <p:cNvSpPr/>
          <p:nvPr/>
        </p:nvSpPr>
        <p:spPr>
          <a:xfrm>
            <a:off x="6112669" y="2834878"/>
            <a:ext cx="2975967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Loading &amp; Exploration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6112669" y="3199090"/>
            <a:ext cx="7891463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Imported dataset with pandas, analyzed structure and summary statistics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6112669" y="3730347"/>
            <a:ext cx="178832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02</a:t>
            </a:r>
            <a:endParaRPr lang="en-US" sz="1400" dirty="0"/>
          </a:p>
        </p:txBody>
      </p:sp>
      <p:sp>
        <p:nvSpPr>
          <p:cNvPr id="12" name="Shape 8"/>
          <p:cNvSpPr/>
          <p:nvPr/>
        </p:nvSpPr>
        <p:spPr>
          <a:xfrm>
            <a:off x="6112669" y="4011454"/>
            <a:ext cx="7891463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13" name="Text 9"/>
          <p:cNvSpPr/>
          <p:nvPr/>
        </p:nvSpPr>
        <p:spPr>
          <a:xfrm>
            <a:off x="6112669" y="4146590"/>
            <a:ext cx="2463284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Missing Data Handling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6112669" y="4510802"/>
            <a:ext cx="7891463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Imputed Review Rating nulls using median rating per product category</a:t>
            </a:r>
            <a:endParaRPr lang="en-US" sz="1400" dirty="0"/>
          </a:p>
        </p:txBody>
      </p:sp>
      <p:sp>
        <p:nvSpPr>
          <p:cNvPr id="15" name="Text 11"/>
          <p:cNvSpPr/>
          <p:nvPr/>
        </p:nvSpPr>
        <p:spPr>
          <a:xfrm>
            <a:off x="6112669" y="5042059"/>
            <a:ext cx="178832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6" name="Shape 12"/>
          <p:cNvSpPr/>
          <p:nvPr/>
        </p:nvSpPr>
        <p:spPr>
          <a:xfrm>
            <a:off x="6112669" y="5323165"/>
            <a:ext cx="7891463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17" name="Text 13"/>
          <p:cNvSpPr/>
          <p:nvPr/>
        </p:nvSpPr>
        <p:spPr>
          <a:xfrm>
            <a:off x="6112669" y="5458301"/>
            <a:ext cx="2236708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Feature Engineering</a:t>
            </a: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6112669" y="5822513"/>
            <a:ext cx="7891463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Created age_group bins and purchase_frequency_days columns</a:t>
            </a:r>
            <a:endParaRPr lang="en-US" sz="1400" dirty="0"/>
          </a:p>
        </p:txBody>
      </p:sp>
      <p:sp>
        <p:nvSpPr>
          <p:cNvPr id="19" name="Text 15"/>
          <p:cNvSpPr/>
          <p:nvPr/>
        </p:nvSpPr>
        <p:spPr>
          <a:xfrm>
            <a:off x="6112669" y="6353770"/>
            <a:ext cx="178832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04</a:t>
            </a:r>
            <a:endParaRPr lang="en-US" sz="1400" dirty="0"/>
          </a:p>
        </p:txBody>
      </p:sp>
      <p:sp>
        <p:nvSpPr>
          <p:cNvPr id="20" name="Shape 16"/>
          <p:cNvSpPr/>
          <p:nvPr/>
        </p:nvSpPr>
        <p:spPr>
          <a:xfrm>
            <a:off x="6112669" y="6634877"/>
            <a:ext cx="7891463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21" name="Text 17"/>
          <p:cNvSpPr/>
          <p:nvPr/>
        </p:nvSpPr>
        <p:spPr>
          <a:xfrm>
            <a:off x="6112669" y="6770013"/>
            <a:ext cx="2365772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Database Integration</a:t>
            </a:r>
            <a:endParaRPr lang="en-US" sz="1750" dirty="0"/>
          </a:p>
        </p:txBody>
      </p:sp>
      <p:sp>
        <p:nvSpPr>
          <p:cNvPr id="22" name="Text 18"/>
          <p:cNvSpPr/>
          <p:nvPr/>
        </p:nvSpPr>
        <p:spPr>
          <a:xfrm>
            <a:off x="6112669" y="7134225"/>
            <a:ext cx="7891463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Connected to PostgreSQL and loaded cleaned data for SQL analysis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5603"/>
            <a:ext cx="78124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Revenue Insights by Gender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438173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085987" y="673191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52528"/>
          </a:solidFill>
          <a:ln/>
        </p:spPr>
      </p:sp>
      <p:sp>
        <p:nvSpPr>
          <p:cNvPr id="5" name="Text 2"/>
          <p:cNvSpPr/>
          <p:nvPr/>
        </p:nvSpPr>
        <p:spPr>
          <a:xfrm>
            <a:off x="4373761" y="6731913"/>
            <a:ext cx="48589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5012055" y="673191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888891"/>
          </a:solidFill>
          <a:ln/>
        </p:spPr>
      </p:sp>
      <p:sp>
        <p:nvSpPr>
          <p:cNvPr id="7" name="Text 4"/>
          <p:cNvSpPr/>
          <p:nvPr/>
        </p:nvSpPr>
        <p:spPr>
          <a:xfrm>
            <a:off x="5299829" y="6731913"/>
            <a:ext cx="733187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638943" y="2629138"/>
            <a:ext cx="420516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Male Customers Drive Revenue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638943" y="3564612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Male customers generated $157,890 in total revenue compared to $75,191 from female customers—representing 68% of total sales.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38943" y="5220295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significant disparity suggests opportunities for targeted marketing campaigns to increase female customer engagement and spending.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310521"/>
            <a:ext cx="1341953" cy="426244"/>
          </a:xfrm>
          <a:prstGeom prst="roundRect">
            <a:avLst>
              <a:gd name="adj" fmla="val 17880"/>
            </a:avLst>
          </a:prstGeom>
          <a:solidFill>
            <a:srgbClr val="252528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378506"/>
            <a:ext cx="106977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KEY FINDING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827490"/>
            <a:ext cx="59657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Smart Discount Users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2626995"/>
            <a:ext cx="42829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High-Value Discount Shoppers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3214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839 customers used discounts while spending above the average purchase amount of $59.76.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393954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These savvy shoppers demonstrate that discounts don't necessarily mean lower revenue—they attract quality customers who make substantial purchases.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033843"/>
            <a:ext cx="63796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839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2565916" y="60656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6556057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Discount users spending above average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456884" y="5033843"/>
            <a:ext cx="63797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$60+</a:t>
            </a:r>
            <a:endParaRPr lang="en-US" sz="5850" dirty="0"/>
          </a:p>
        </p:txBody>
      </p:sp>
      <p:sp>
        <p:nvSpPr>
          <p:cNvPr id="12" name="Text 10"/>
          <p:cNvSpPr/>
          <p:nvPr/>
        </p:nvSpPr>
        <p:spPr>
          <a:xfrm>
            <a:off x="9229130" y="60656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Purchase Value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456884" y="6556057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Above-average spending despite discounts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827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Top-Rated Products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58534"/>
            <a:ext cx="3480792" cy="283488"/>
          </a:xfrm>
          <a:prstGeom prst="roundRect">
            <a:avLst>
              <a:gd name="adj" fmla="val 33606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2558534"/>
            <a:ext cx="2680097" cy="283488"/>
          </a:xfrm>
          <a:prstGeom prst="roundRect">
            <a:avLst>
              <a:gd name="adj" fmla="val 33606"/>
            </a:avLst>
          </a:prstGeom>
          <a:solidFill>
            <a:srgbClr val="F2F2F3"/>
          </a:solidFill>
          <a:ln/>
        </p:spPr>
      </p:sp>
      <p:sp>
        <p:nvSpPr>
          <p:cNvPr id="5" name="Text 3"/>
          <p:cNvSpPr/>
          <p:nvPr/>
        </p:nvSpPr>
        <p:spPr>
          <a:xfrm>
            <a:off x="4444603" y="2558534"/>
            <a:ext cx="50780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77%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125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Gloves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3615809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Highest rated at 3.86 stars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35893" y="2558534"/>
            <a:ext cx="3480792" cy="283488"/>
          </a:xfrm>
          <a:prstGeom prst="roundRect">
            <a:avLst>
              <a:gd name="adj" fmla="val 33606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35893" y="2558534"/>
            <a:ext cx="2680097" cy="283488"/>
          </a:xfrm>
          <a:prstGeom prst="roundRect">
            <a:avLst>
              <a:gd name="adj" fmla="val 33606"/>
            </a:avLst>
          </a:prstGeom>
          <a:solidFill>
            <a:srgbClr val="F2F2F3"/>
          </a:solidFill>
          <a:ln/>
        </p:spPr>
      </p:sp>
      <p:sp>
        <p:nvSpPr>
          <p:cNvPr id="10" name="Text 8"/>
          <p:cNvSpPr/>
          <p:nvPr/>
        </p:nvSpPr>
        <p:spPr>
          <a:xfrm>
            <a:off x="8886706" y="2558534"/>
            <a:ext cx="50780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77%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35893" y="3125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Sandals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35893" y="3615809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Strong performance at 3.84 stars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77995" y="2558534"/>
            <a:ext cx="3453527" cy="283488"/>
          </a:xfrm>
          <a:prstGeom prst="roundRect">
            <a:avLst>
              <a:gd name="adj" fmla="val 33606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677995" y="2558534"/>
            <a:ext cx="2624614" cy="283488"/>
          </a:xfrm>
          <a:prstGeom prst="roundRect">
            <a:avLst>
              <a:gd name="adj" fmla="val 33606"/>
            </a:avLst>
          </a:prstGeom>
          <a:solidFill>
            <a:srgbClr val="F2F2F3"/>
          </a:solidFill>
          <a:ln/>
        </p:spPr>
      </p:sp>
      <p:sp>
        <p:nvSpPr>
          <p:cNvPr id="15" name="Text 13"/>
          <p:cNvSpPr/>
          <p:nvPr/>
        </p:nvSpPr>
        <p:spPr>
          <a:xfrm>
            <a:off x="13301543" y="2558534"/>
            <a:ext cx="53506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76%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677995" y="3125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Boots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677995" y="3615809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Customer favorite at 3.82 stars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93790" y="4545687"/>
            <a:ext cx="3453527" cy="283488"/>
          </a:xfrm>
          <a:prstGeom prst="roundRect">
            <a:avLst>
              <a:gd name="adj" fmla="val 33606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93790" y="4545687"/>
            <a:ext cx="2624614" cy="283488"/>
          </a:xfrm>
          <a:prstGeom prst="roundRect">
            <a:avLst>
              <a:gd name="adj" fmla="val 33606"/>
            </a:avLst>
          </a:prstGeom>
          <a:solidFill>
            <a:srgbClr val="F2F2F3"/>
          </a:solidFill>
          <a:ln/>
        </p:spPr>
      </p:sp>
      <p:sp>
        <p:nvSpPr>
          <p:cNvPr id="20" name="Text 18"/>
          <p:cNvSpPr/>
          <p:nvPr/>
        </p:nvSpPr>
        <p:spPr>
          <a:xfrm>
            <a:off x="4417338" y="4545687"/>
            <a:ext cx="53506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76%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93790" y="51125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Hat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93790" y="560296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Well-received at 3.80 stars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5235893" y="4545687"/>
            <a:ext cx="3453527" cy="283488"/>
          </a:xfrm>
          <a:prstGeom prst="roundRect">
            <a:avLst>
              <a:gd name="adj" fmla="val 33606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5235893" y="4545687"/>
            <a:ext cx="2624614" cy="283488"/>
          </a:xfrm>
          <a:prstGeom prst="roundRect">
            <a:avLst>
              <a:gd name="adj" fmla="val 33606"/>
            </a:avLst>
          </a:prstGeom>
          <a:solidFill>
            <a:srgbClr val="F2F2F3"/>
          </a:solidFill>
          <a:ln/>
        </p:spPr>
      </p:sp>
      <p:sp>
        <p:nvSpPr>
          <p:cNvPr id="25" name="Text 23"/>
          <p:cNvSpPr/>
          <p:nvPr/>
        </p:nvSpPr>
        <p:spPr>
          <a:xfrm>
            <a:off x="8859441" y="4545687"/>
            <a:ext cx="53506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76%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5235893" y="51125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Skirt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5235893" y="560296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Quality product at 3.78 stars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93790" y="622101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These top-rated products should be featured prominently in marketing campaigns and inventory planning to capitalize on customer satisfaction.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37166" y="975122"/>
            <a:ext cx="7380446" cy="559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Customer Segmentation Analysis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7166" y="2506028"/>
            <a:ext cx="7878485" cy="36055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908198" y="2981408"/>
            <a:ext cx="1742811" cy="217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New Customers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908198" y="3261226"/>
            <a:ext cx="1920965" cy="311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83 customers; recent acquisitions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1323457" y="4057594"/>
            <a:ext cx="1766048" cy="435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Returning Customers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323457" y="4555263"/>
            <a:ext cx="1766048" cy="311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701 customers; occasional repeat buyers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6908198" y="4778439"/>
            <a:ext cx="1742811" cy="2178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Loyal Customers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908198" y="5058258"/>
            <a:ext cx="1920965" cy="311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3,116 customers; core repeat purchasers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1137166" y="6270546"/>
            <a:ext cx="7878485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Customer loyalty is strong, with 80% classified as Loyal based on purchase history.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9459992" y="1905714"/>
            <a:ext cx="4040743" cy="1721168"/>
          </a:xfrm>
          <a:prstGeom prst="roundRect">
            <a:avLst>
              <a:gd name="adj" fmla="val 4370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661922" y="2107644"/>
            <a:ext cx="2238375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Loyal Customers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661922" y="2528768"/>
            <a:ext cx="363688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3,116 customers (80%)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9661922" y="2912269"/>
            <a:ext cx="3636883" cy="512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Consistent repeat purchasers forming our core customer base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9459992" y="3768209"/>
            <a:ext cx="4040743" cy="1721168"/>
          </a:xfrm>
          <a:prstGeom prst="roundRect">
            <a:avLst>
              <a:gd name="adj" fmla="val 4370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661922" y="3970139"/>
            <a:ext cx="2333863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Returning Customers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9661922" y="4391263"/>
            <a:ext cx="363688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701 customers (18%)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9661922" y="4774763"/>
            <a:ext cx="3636883" cy="512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Growing engagement with potential to become loyal</a:t>
            </a:r>
            <a:endParaRPr lang="en-US" sz="1400" dirty="0"/>
          </a:p>
        </p:txBody>
      </p:sp>
      <p:sp>
        <p:nvSpPr>
          <p:cNvPr id="19" name="Shape 16"/>
          <p:cNvSpPr/>
          <p:nvPr/>
        </p:nvSpPr>
        <p:spPr>
          <a:xfrm>
            <a:off x="9459992" y="5630704"/>
            <a:ext cx="4040743" cy="1464826"/>
          </a:xfrm>
          <a:prstGeom prst="roundRect">
            <a:avLst>
              <a:gd name="adj" fmla="val 5134"/>
            </a:avLst>
          </a:prstGeom>
          <a:solidFill>
            <a:srgbClr val="050505"/>
          </a:solidFill>
          <a:ln w="22860">
            <a:solidFill>
              <a:srgbClr val="56565B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661922" y="5832634"/>
            <a:ext cx="2238375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New Customers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9661922" y="6253758"/>
            <a:ext cx="363688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83 customers (2%)</a:t>
            </a: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9661922" y="6637258"/>
            <a:ext cx="363688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Fresh acquisition opportunities for growth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49498"/>
            <a:ext cx="2190512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F2F2F3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37498" y="879515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9675" y="825103"/>
            <a:ext cx="163091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2F2F3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REVENUE ANALYSIS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281708"/>
            <a:ext cx="97434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Revenue Distribution by Age Group</a:t>
            </a:r>
            <a:endParaRPr lang="en-US" sz="4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85799"/>
            <a:ext cx="8284131" cy="46390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638943" y="3253859"/>
            <a:ext cx="36203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Balanced Age Distribution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638943" y="3835003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Young Adults lead revenue at $62,143, but all age groups contribute relatively evenly—ranging from $55,763 to $62,143.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9638943" y="5127784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balanced distribution indicates broad market appeal and suggests multi-generational marketing strategies will be effective.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619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Subscription Impact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116836" y="3119676"/>
            <a:ext cx="3828217" cy="3747849"/>
          </a:xfrm>
          <a:prstGeom prst="roundRect">
            <a:avLst>
              <a:gd name="adj" fmla="val 4358"/>
            </a:avLst>
          </a:prstGeom>
          <a:solidFill>
            <a:srgbClr val="FC8337"/>
          </a:solidFill>
          <a:ln/>
        </p:spPr>
      </p:sp>
      <p:sp>
        <p:nvSpPr>
          <p:cNvPr id="5" name="Text 2"/>
          <p:cNvSpPr/>
          <p:nvPr/>
        </p:nvSpPr>
        <p:spPr>
          <a:xfrm>
            <a:off x="6343650" y="3346490"/>
            <a:ext cx="337458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Subscription Opportunity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343650" y="4281964"/>
            <a:ext cx="337458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Only 27% of customers are subscribers, yet they maintain similar spending patterns to non-subscribers.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43650" y="5937647"/>
            <a:ext cx="33745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Average spend: $59.49 vs $59.87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3323749"/>
            <a:ext cx="3501509" cy="314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1,053 subscribers generating $62,645 in revenue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2,847 non-subscribers contributing $170,436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958 repeat buyers (&gt;5 purchases) are subscribers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Massive growth potential in converting non-subscribers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2026-02-14T20:03:23Z</dcterms:created>
  <dcterms:modified xsi:type="dcterms:W3CDTF">2026-02-14T20:03:23Z</dcterms:modified>
</cp:coreProperties>
</file>